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1214" r:id="rId3"/>
    <p:sldId id="1216" r:id="rId4"/>
    <p:sldId id="1348" r:id="rId5"/>
    <p:sldId id="1353" r:id="rId6"/>
    <p:sldId id="1354" r:id="rId7"/>
    <p:sldId id="1355" r:id="rId8"/>
    <p:sldId id="1349" r:id="rId9"/>
    <p:sldId id="1352" r:id="rId10"/>
    <p:sldId id="1356" r:id="rId11"/>
    <p:sldId id="1350" r:id="rId12"/>
    <p:sldId id="1357" r:id="rId13"/>
    <p:sldId id="1294" r:id="rId14"/>
    <p:sldId id="1361" r:id="rId15"/>
    <p:sldId id="1360" r:id="rId16"/>
    <p:sldId id="1362" r:id="rId17"/>
    <p:sldId id="1363" r:id="rId18"/>
    <p:sldId id="1364" r:id="rId19"/>
    <p:sldId id="1365" r:id="rId20"/>
    <p:sldId id="1366" r:id="rId21"/>
    <p:sldId id="1367" r:id="rId22"/>
    <p:sldId id="1372" r:id="rId23"/>
    <p:sldId id="1332" r:id="rId24"/>
    <p:sldId id="1368" r:id="rId25"/>
    <p:sldId id="1370" r:id="rId26"/>
    <p:sldId id="1369" r:id="rId27"/>
    <p:sldId id="1373" r:id="rId28"/>
    <p:sldId id="1387" r:id="rId29"/>
    <p:sldId id="1388" r:id="rId30"/>
    <p:sldId id="1389" r:id="rId31"/>
    <p:sldId id="1390" r:id="rId32"/>
    <p:sldId id="1391" r:id="rId33"/>
    <p:sldId id="1392" r:id="rId34"/>
    <p:sldId id="1393" r:id="rId35"/>
    <p:sldId id="1394" r:id="rId36"/>
    <p:sldId id="1395" r:id="rId37"/>
    <p:sldId id="1396" r:id="rId38"/>
    <p:sldId id="1397" r:id="rId39"/>
    <p:sldId id="771" r:id="rId40"/>
    <p:sldId id="693" r:id="rId41"/>
    <p:sldId id="1358" r:id="rId42"/>
    <p:sldId id="1359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23 – Algorithms and Analysis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</a:t>
            </a:r>
            <a:r>
              <a:rPr lang="en-US" sz="1600" dirty="0" smtClean="0"/>
              <a:t>from previous </a:t>
            </a:r>
            <a:r>
              <a:rPr lang="en-US" sz="1600" dirty="0" smtClean="0"/>
              <a:t>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30768" cy="4156799"/>
          </a:xfrm>
        </p:spPr>
        <p:txBody>
          <a:bodyPr/>
          <a:lstStyle/>
          <a:p>
            <a:r>
              <a:rPr lang="en-US" dirty="0" smtClean="0"/>
              <a:t>You are given a dictionary of the NATO phonetic alphabet, in the form: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{"A" : "Alpha",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B" 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"Bravo",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C" : "Charlie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... </a:t>
            </a: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etc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Write a function to convert a string from the user into its phonetic code words</a:t>
            </a:r>
          </a:p>
          <a:p>
            <a:pPr lvl="1"/>
            <a:r>
              <a:rPr lang="en-US" dirty="0" smtClean="0"/>
              <a:t>You need only handle letters (upper and lowercase)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how it should work: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word: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"EXAMPLE" becomes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"Echo X-ray Alpha Mike Papa Lima Echo"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word: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becomes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"Delta Oscar Golf Mike Echo Alpha Tango"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1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</a:t>
            </a:r>
            <a:r>
              <a:rPr lang="en-US" dirty="0" smtClean="0"/>
              <a:t>about the Material we Just Reviewed?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more about searching algorithms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  <a:endParaRPr lang="en-US" dirty="0" smtClean="0"/>
          </a:p>
          <a:p>
            <a:r>
              <a:rPr lang="en-US" dirty="0" smtClean="0"/>
              <a:t>To understand why certain algorithms are “better” than others</a:t>
            </a:r>
          </a:p>
          <a:p>
            <a:r>
              <a:rPr lang="en-US" dirty="0" smtClean="0"/>
              <a:t>To learn about asymptotic performance</a:t>
            </a:r>
          </a:p>
          <a:p>
            <a:pPr lvl="1"/>
            <a:r>
              <a:rPr lang="en-US" dirty="0" smtClean="0"/>
              <a:t>To examine how fast an algorithm “runs”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we use the location of a piece of information in a list to store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I have the list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[4, 5, 2, 3]</a:t>
            </a:r>
            <a:r>
              <a:rPr lang="en-US" dirty="0"/>
              <a:t>, there </a:t>
            </a:r>
            <a:r>
              <a:rPr lang="en-US" dirty="0" smtClean="0"/>
              <a:t>may be </a:t>
            </a:r>
            <a:r>
              <a:rPr lang="en-US" dirty="0"/>
              <a:t>some significance to this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means sometimes we want to find where in the list something is!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2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takes a list and a variable and </a:t>
            </a:r>
            <a:r>
              <a:rPr lang="en-US" dirty="0" smtClean="0"/>
              <a:t>returns </a:t>
            </a:r>
            <a:r>
              <a:rPr lang="en-US" dirty="0"/>
              <a:t>the first location of the variable in the </a:t>
            </a:r>
            <a:r>
              <a:rPr lang="en-US" dirty="0" smtClean="0"/>
              <a:t>list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it’s not found, return -</a:t>
            </a:r>
            <a:r>
              <a:rPr lang="en-US" sz="3200" dirty="0" smtClean="0"/>
              <a:t>1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6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969364"/>
            <a:ext cx="8835241" cy="4156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 didn't find the variable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linear search!</a:t>
            </a:r>
          </a:p>
          <a:p>
            <a:r>
              <a:rPr lang="en-US" dirty="0" smtClean="0"/>
              <a:t>It’s a pretty common, simple operation</a:t>
            </a:r>
          </a:p>
          <a:p>
            <a:endParaRPr lang="en-US" dirty="0" smtClean="0"/>
          </a:p>
          <a:p>
            <a:r>
              <a:rPr lang="en-US" dirty="0" smtClean="0"/>
              <a:t>It’s especially useful when our information isn’t in a sorted order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72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Sorted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imagine we’re looking for information in something sorted, like a phone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We </a:t>
            </a:r>
            <a:r>
              <a:rPr lang="en-US" dirty="0"/>
              <a:t>know someone’s name, and want to find their entry in the book (just like we knew the variable we were trying to locate </a:t>
            </a:r>
            <a:r>
              <a:rPr lang="en-US" dirty="0" smtClean="0"/>
              <a:t>earlier)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a good algorithm for locating their phone number?  Think about how you would do this.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51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</a:p>
          <a:p>
            <a:r>
              <a:rPr lang="en-US" sz="3200" dirty="0" smtClean="0"/>
              <a:t>Dictionaries</a:t>
            </a:r>
          </a:p>
          <a:p>
            <a:pPr lvl="1"/>
            <a:r>
              <a:rPr lang="en-US" sz="2800" dirty="0" smtClean="0"/>
              <a:t>Creating</a:t>
            </a:r>
          </a:p>
          <a:p>
            <a:pPr lvl="1"/>
            <a:r>
              <a:rPr lang="en-US" dirty="0" smtClean="0"/>
              <a:t>Accessing</a:t>
            </a:r>
          </a:p>
          <a:p>
            <a:pPr lvl="1"/>
            <a:r>
              <a:rPr lang="en-US" dirty="0" smtClean="0"/>
              <a:t>Manipulating</a:t>
            </a:r>
            <a:endParaRPr lang="en-US" sz="2800" dirty="0" smtClean="0"/>
          </a:p>
          <a:p>
            <a:r>
              <a:rPr lang="en-US" dirty="0" smtClean="0"/>
              <a:t>Dictionaries vs Lists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5" y="1969364"/>
            <a:ext cx="8823366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Open the book midway through.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on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You’re </a:t>
            </a:r>
            <a:r>
              <a:rPr lang="en-US" dirty="0"/>
              <a:t>done!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after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first half away and repeat this process on the second </a:t>
            </a:r>
            <a:r>
              <a:rPr lang="en-US" dirty="0" smtClean="0"/>
              <a:t>half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before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second half away and repeat this process on the first </a:t>
            </a:r>
            <a:r>
              <a:rPr lang="en-US" dirty="0" smtClean="0"/>
              <a:t>half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700" dirty="0" smtClean="0"/>
              <a:t>This </a:t>
            </a:r>
            <a:r>
              <a:rPr lang="en-US" sz="2700" dirty="0"/>
              <a:t>is very hard on phone books, but you’ll find the name!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5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</a:t>
            </a:r>
            <a:r>
              <a:rPr lang="en-US" dirty="0" smtClean="0"/>
              <a:t>this to search </a:t>
            </a:r>
            <a:r>
              <a:rPr lang="en-US" dirty="0"/>
              <a:t>sorted lists!</a:t>
            </a:r>
          </a:p>
          <a:p>
            <a:r>
              <a:rPr lang="en-US" dirty="0" smtClean="0"/>
              <a:t>To </a:t>
            </a:r>
            <a:r>
              <a:rPr lang="en-US" dirty="0"/>
              <a:t>make our problem slightly easier, let’s make it the problem of “checking to see if something is in a sorted list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purposes of our example, if there’s no “middle” of the list, we’ll just look at the lower of the two possible </a:t>
            </a:r>
            <a:r>
              <a:rPr lang="en-US" dirty="0" smtClean="0"/>
              <a:t>indices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if the list has 11 elements, the fifth one would be our </a:t>
            </a: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6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search is a problem that can be broken down into </a:t>
            </a:r>
            <a:endParaRPr lang="en-US" dirty="0" smtClean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simple (breaking a list in </a:t>
            </a:r>
            <a:r>
              <a:rPr lang="en-US" dirty="0" smtClean="0"/>
              <a:t>half)</a:t>
            </a:r>
          </a:p>
          <a:p>
            <a:pPr lvl="1"/>
            <a:r>
              <a:rPr lang="en-US" dirty="0" smtClean="0"/>
              <a:t>A smaller </a:t>
            </a:r>
            <a:r>
              <a:rPr lang="en-US" dirty="0"/>
              <a:t>version of the original problem (searching that half of the list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That </a:t>
            </a:r>
            <a:r>
              <a:rPr lang="en-US" dirty="0"/>
              <a:t>means we can use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26129" y="4481509"/>
            <a:ext cx="18925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recursion!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62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recursive binary search!</a:t>
            </a:r>
          </a:p>
          <a:p>
            <a:r>
              <a:rPr lang="en-US" dirty="0" smtClean="0"/>
              <a:t>Remember </a:t>
            </a:r>
            <a:r>
              <a:rPr lang="en-US" dirty="0"/>
              <a:t>to ask yourself: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our base </a:t>
            </a:r>
            <a:r>
              <a:rPr lang="en-US" dirty="0" smtClean="0"/>
              <a:t>case(s)?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recursive step?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0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search!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Remember </a:t>
            </a:r>
            <a:r>
              <a:rPr lang="en-US" dirty="0"/>
              <a:t>to ask yourself: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our base </a:t>
            </a:r>
            <a:r>
              <a:rPr lang="en-US" dirty="0" smtClean="0"/>
              <a:t>case(s)?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the recursive step</a:t>
            </a:r>
            <a:r>
              <a:rPr lang="en-US" dirty="0" smtClean="0"/>
              <a:t>?</a:t>
            </a:r>
          </a:p>
          <a:p>
            <a:pPr lvl="4">
              <a:spcBef>
                <a:spcPts val="0"/>
              </a:spcBef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hint: in order to get the number at the middle of the list, use this </a:t>
            </a:r>
            <a:r>
              <a:rPr lang="en-US" dirty="0" smtClean="0"/>
              <a:t>line: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 2]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8" y="1969364"/>
            <a:ext cx="8912352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middle =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// 2</a:t>
            </a:r>
            <a:endParaRPr lang="en-US" sz="2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[middle] ==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[middle] &lt;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[middle+1:], item)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[:middle], item)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5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 Run Time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8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5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work equal to the 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work equal 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A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</a:t>
            </a:r>
          </a:p>
          <a:p>
            <a:pPr lvl="1"/>
            <a:r>
              <a:rPr lang="en-US" sz="2600" dirty="0" smtClean="0"/>
              <a:t>This is the same as saying, “how many times 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9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which of the search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faster is binary search?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10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</a:t>
            </a:r>
            <a:r>
              <a:rPr lang="en-US" dirty="0"/>
              <a:t>we have a list, and we want find the sum of everything in that list multiplied by everything else in that </a:t>
            </a:r>
            <a:r>
              <a:rPr lang="en-US" dirty="0" smtClean="0"/>
              <a:t>list</a:t>
            </a:r>
            <a:endParaRPr lang="en-US" dirty="0"/>
          </a:p>
          <a:p>
            <a:pPr lvl="1"/>
            <a:r>
              <a:rPr lang="en-US" sz="2400" dirty="0" smtClean="0"/>
              <a:t>So </a:t>
            </a:r>
            <a:r>
              <a:rPr lang="en-US" sz="2400" dirty="0"/>
              <a:t>if the list is [1, 2, 3], we want to find the value of: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1*1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+ 1*2 + 1*3 + 2*1 + 2*2 + 2*3 + 3*1 + 3*2 + 3*3</a:t>
            </a:r>
          </a:p>
          <a:p>
            <a:pPr lvl="3"/>
            <a:endParaRPr lang="en-US" dirty="0"/>
          </a:p>
          <a:p>
            <a:r>
              <a:rPr lang="en-US" dirty="0"/>
              <a:t>As an exercise, try writing this function!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76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result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item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item2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result += item * item2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result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Sum 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multiplications does this have to do for a list of 8 </a:t>
            </a:r>
            <a:r>
              <a:rPr lang="en-US" dirty="0" smtClean="0"/>
              <a:t>things?</a:t>
            </a:r>
          </a:p>
          <a:p>
            <a:pPr lvl="2"/>
            <a:r>
              <a:rPr lang="en-US" dirty="0"/>
              <a:t>For 8 things, it does 64 multiplications</a:t>
            </a:r>
            <a:endParaRPr lang="en-US" dirty="0" smtClean="0"/>
          </a:p>
          <a:p>
            <a:pPr lvl="1"/>
            <a:r>
              <a:rPr lang="en-US" dirty="0" smtClean="0"/>
              <a:t>16 things?</a:t>
            </a:r>
          </a:p>
          <a:p>
            <a:pPr lvl="2"/>
            <a:r>
              <a:rPr lang="en-US" dirty="0"/>
              <a:t>For 16 things, it does 256 multiplications</a:t>
            </a:r>
            <a:endParaRPr lang="en-US" dirty="0" smtClean="0"/>
          </a:p>
          <a:p>
            <a:pPr lvl="1"/>
            <a:r>
              <a:rPr lang="en-US" dirty="0" smtClean="0"/>
              <a:t>32 </a:t>
            </a:r>
            <a:r>
              <a:rPr lang="en-US" dirty="0"/>
              <a:t>things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For 32 things, you do 1024 multiplications</a:t>
            </a:r>
          </a:p>
          <a:p>
            <a:r>
              <a:rPr lang="en-US" dirty="0" smtClean="0"/>
              <a:t>In </a:t>
            </a:r>
            <a:r>
              <a:rPr lang="en-US" dirty="0"/>
              <a:t>general, if you give it 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you’ll have to 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multiplications!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/>
              <a:t>, our sum of products function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dirty="0"/>
              <a:t> operations, which means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in the parentheses 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big O of the following, given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*j*k)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This will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five tuples about you</a:t>
            </a:r>
          </a:p>
          <a:p>
            <a:pPr lvl="1"/>
            <a:r>
              <a:rPr lang="en-US" dirty="0" smtClean="0"/>
              <a:t>(e.g., your major is CMSC, your age is 19)</a:t>
            </a:r>
          </a:p>
          <a:p>
            <a:r>
              <a:rPr lang="en-US" dirty="0" smtClean="0"/>
              <a:t>Create a tuple with all of the courses you’re taking this semester</a:t>
            </a:r>
          </a:p>
          <a:p>
            <a:r>
              <a:rPr lang="en-US" dirty="0" smtClean="0"/>
              <a:t>Create a tuple with a single element</a:t>
            </a:r>
          </a:p>
          <a:p>
            <a:r>
              <a:rPr lang="en-US" dirty="0" smtClean="0"/>
              <a:t>Create an empty tuple</a:t>
            </a:r>
          </a:p>
          <a:p>
            <a:r>
              <a:rPr lang="en-US" dirty="0" smtClean="0"/>
              <a:t>Create a tuple by casting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5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Lab 12 this week – last lab of the semester!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</a:t>
            </a:r>
            <a:r>
              <a:rPr lang="en-US" dirty="0" smtClean="0"/>
              <a:t>2 </a:t>
            </a:r>
            <a:r>
              <a:rPr lang="en-US" dirty="0"/>
              <a:t>is out</a:t>
            </a:r>
          </a:p>
          <a:p>
            <a:pPr lvl="1"/>
            <a:r>
              <a:rPr lang="en-US" dirty="0"/>
              <a:t>Due by Tuesday, </a:t>
            </a:r>
            <a:r>
              <a:rPr lang="en-US" dirty="0" smtClean="0"/>
              <a:t>December 8</a:t>
            </a:r>
            <a:r>
              <a:rPr lang="en-US" dirty="0" smtClean="0"/>
              <a:t>th </a:t>
            </a:r>
            <a:r>
              <a:rPr lang="en-US" dirty="0"/>
              <a:t>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 will held be on Friday, </a:t>
            </a:r>
            <a:br>
              <a:rPr lang="en-US" dirty="0" smtClean="0"/>
            </a:br>
            <a:r>
              <a:rPr lang="en-US" b="1" dirty="0" smtClean="0"/>
              <a:t>December 11</a:t>
            </a:r>
            <a:r>
              <a:rPr lang="en-US" b="1" baseline="30000" dirty="0" smtClean="0"/>
              <a:t>th</a:t>
            </a:r>
            <a:r>
              <a:rPr lang="en-US" b="1" dirty="0" smtClean="0"/>
              <a:t> from 3:30 to 5:30 PM</a:t>
            </a:r>
          </a:p>
          <a:p>
            <a:r>
              <a:rPr lang="en-US" dirty="0" smtClean="0"/>
              <a:t>Being held in three separate rooms</a:t>
            </a:r>
          </a:p>
          <a:p>
            <a:pPr lvl="2"/>
            <a:r>
              <a:rPr lang="en-US" dirty="0" smtClean="0"/>
              <a:t>Section 1 (Gibson, MW @ 1) – CHEM 030</a:t>
            </a:r>
          </a:p>
          <a:p>
            <a:pPr lvl="2"/>
            <a:r>
              <a:rPr lang="en-US" dirty="0" smtClean="0"/>
              <a:t>Section 7 (Dixon, TR @ 5:30) – CHEM 030</a:t>
            </a:r>
          </a:p>
          <a:p>
            <a:pPr lvl="2"/>
            <a:r>
              <a:rPr lang="en-US" dirty="0" smtClean="0"/>
              <a:t>Section 13 (Dixon, TR @ 10) – CHEM 030</a:t>
            </a:r>
          </a:p>
          <a:p>
            <a:pPr lvl="2"/>
            <a:r>
              <a:rPr lang="en-US" dirty="0" smtClean="0"/>
              <a:t>Section 19 (</a:t>
            </a:r>
            <a:r>
              <a:rPr lang="en-US" dirty="0" err="1" smtClean="0"/>
              <a:t>Morawski</a:t>
            </a:r>
            <a:r>
              <a:rPr lang="en-US" dirty="0" smtClean="0"/>
              <a:t>, MW @ 4) – PAHB 132</a:t>
            </a:r>
          </a:p>
          <a:p>
            <a:pPr lvl="2"/>
            <a:r>
              <a:rPr lang="en-US" dirty="0" smtClean="0"/>
              <a:t>Section 25 (Gibson, TR @ 4) – PHYS 101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sure you go to the correct room!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1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8047" cy="4156799"/>
          </a:xfrm>
        </p:spPr>
        <p:txBody>
          <a:bodyPr/>
          <a:lstStyle/>
          <a:p>
            <a:r>
              <a:rPr lang="en-US" dirty="0" smtClean="0"/>
              <a:t>Next class, we will be doing the in-class SCEQ (Student </a:t>
            </a:r>
            <a:r>
              <a:rPr lang="en-US" dirty="0"/>
              <a:t>Course Evaluation </a:t>
            </a:r>
            <a:r>
              <a:rPr lang="en-US" dirty="0" smtClean="0"/>
              <a:t>Questionnaire)</a:t>
            </a:r>
          </a:p>
          <a:p>
            <a:pPr lvl="1"/>
            <a:r>
              <a:rPr lang="en-US" dirty="0" smtClean="0"/>
              <a:t>This is an important metric for assessment</a:t>
            </a:r>
          </a:p>
          <a:p>
            <a:endParaRPr lang="en-US" dirty="0" smtClean="0"/>
          </a:p>
          <a:p>
            <a:r>
              <a:rPr lang="en-US" dirty="0" smtClean="0"/>
              <a:t>The second survey will be released and announced on Blackboard shortly</a:t>
            </a:r>
          </a:p>
          <a:p>
            <a:pPr lvl="1"/>
            <a:r>
              <a:rPr lang="en-US" dirty="0" smtClean="0"/>
              <a:t>This is 1% of your grade, and is your chance to give feedback on your experience with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4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Create a dictionary that contains four different (key, value) pairs, similar to “a is for apple”</a:t>
            </a:r>
          </a:p>
          <a:p>
            <a:pPr lvl="1"/>
            <a:r>
              <a:rPr lang="en-US" dirty="0" smtClean="0"/>
              <a:t>Add one additional (key, value) pair</a:t>
            </a:r>
          </a:p>
          <a:p>
            <a:pPr lvl="1"/>
            <a:r>
              <a:rPr lang="en-US" dirty="0" smtClean="0"/>
              <a:t>Update one of your (key, value) pairs</a:t>
            </a:r>
          </a:p>
          <a:p>
            <a:pPr lvl="1"/>
            <a:r>
              <a:rPr lang="en-US" dirty="0" smtClean="0"/>
              <a:t>Remove one of your (key, value) pairs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Why must dictionary keys be unique?</a:t>
            </a:r>
          </a:p>
          <a:p>
            <a:r>
              <a:rPr lang="en-US" dirty="0" smtClean="0"/>
              <a:t>Do values need to be unique?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6" name="Rectangle 15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21024" y="3391662"/>
            <a:ext cx="1926336" cy="274320"/>
          </a:xfrm>
          <a:prstGeom prst="line">
            <a:avLst/>
          </a:prstGeom>
          <a:ln w="38100">
            <a:solidFill>
              <a:srgbClr val="7030A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21024" y="4094734"/>
            <a:ext cx="1926336" cy="1680464"/>
          </a:xfrm>
          <a:prstGeom prst="line">
            <a:avLst/>
          </a:prstGeom>
          <a:ln w="38100">
            <a:solidFill>
              <a:srgbClr val="00206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621024" y="4797806"/>
            <a:ext cx="1926336" cy="274320"/>
          </a:xfrm>
          <a:prstGeom prst="line">
            <a:avLst/>
          </a:prstGeom>
          <a:ln w="38100">
            <a:solidFill>
              <a:srgbClr val="008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21024" y="4369054"/>
            <a:ext cx="1926336" cy="1131824"/>
          </a:xfrm>
          <a:prstGeom prst="line">
            <a:avLst/>
          </a:prstGeom>
          <a:ln w="38100">
            <a:solidFill>
              <a:srgbClr val="C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21024" y="5072126"/>
            <a:ext cx="1926336" cy="113182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8064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???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Immutable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Mutable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Mutable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</p:spTree>
    <p:extLst>
      <p:ext uri="{BB962C8B-B14F-4D97-AF65-F5344CB8AC3E}">
        <p14:creationId xmlns:p14="http://schemas.microsoft.com/office/powerpoint/2010/main" val="2581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39692</TotalTime>
  <Words>1531</Words>
  <Application>Microsoft Office PowerPoint</Application>
  <PresentationFormat>On-screen Show (4:3)</PresentationFormat>
  <Paragraphs>309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CMSC201  Computer Science I for Majors  Lecture 23 – Algorithms and Analysis</vt:lpstr>
      <vt:lpstr>Last Class We Covered</vt:lpstr>
      <vt:lpstr>Any Questions from Last Time?</vt:lpstr>
      <vt:lpstr>Review: Tuples</vt:lpstr>
      <vt:lpstr>Review: Dictionaries</vt:lpstr>
      <vt:lpstr>Review: Matching Symbols</vt:lpstr>
      <vt:lpstr>Review: Matching Symbols</vt:lpstr>
      <vt:lpstr>Review: Mutability</vt:lpstr>
      <vt:lpstr>Review: Mutability</vt:lpstr>
      <vt:lpstr>Review: Implementation</vt:lpstr>
      <vt:lpstr>Review: Implementation Example</vt:lpstr>
      <vt:lpstr>Any Questions about the Material we Just Reviewed?</vt:lpstr>
      <vt:lpstr>Today’s Objectives</vt:lpstr>
      <vt:lpstr>Search</vt:lpstr>
      <vt:lpstr>Searching</vt:lpstr>
      <vt:lpstr>Exercise: Search</vt:lpstr>
      <vt:lpstr>Exercise Solution</vt:lpstr>
      <vt:lpstr>Linear Search</vt:lpstr>
      <vt:lpstr>Searching Sorted Information</vt:lpstr>
      <vt:lpstr>Algorithm in English</vt:lpstr>
      <vt:lpstr>Binary Search</vt:lpstr>
      <vt:lpstr>Binary Search</vt:lpstr>
      <vt:lpstr>Binary Search</vt:lpstr>
      <vt:lpstr>Exercise: Recursive Binary Search</vt:lpstr>
      <vt:lpstr>Exercise: Recursive Binary Search</vt:lpstr>
      <vt:lpstr>Exercise Solution</vt:lpstr>
      <vt:lpstr>Algorithm Run Time</vt:lpstr>
      <vt:lpstr>Run Time for Search</vt:lpstr>
      <vt:lpstr>Run Time for Search</vt:lpstr>
      <vt:lpstr>Different Run Times</vt:lpstr>
      <vt:lpstr>Different Run Times</vt:lpstr>
      <vt:lpstr>Another Example</vt:lpstr>
      <vt:lpstr>Sum of All Products</vt:lpstr>
      <vt:lpstr>Exercise Solution</vt:lpstr>
      <vt:lpstr>Run Time for Sum of All Products</vt:lpstr>
      <vt:lpstr>Asymptotic Analysis</vt:lpstr>
      <vt:lpstr>Asymptotic Analysis</vt:lpstr>
      <vt:lpstr>Example</vt:lpstr>
      <vt:lpstr>Any Other Questions?</vt:lpstr>
      <vt:lpstr>General Announcements</vt:lpstr>
      <vt:lpstr>Announcements: Final Exam</vt:lpstr>
      <vt:lpstr>Announcements: Surveys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579</cp:revision>
  <dcterms:created xsi:type="dcterms:W3CDTF">2014-05-05T14:25:42Z</dcterms:created>
  <dcterms:modified xsi:type="dcterms:W3CDTF">2015-11-30T20:48:44Z</dcterms:modified>
</cp:coreProperties>
</file>